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4F2A800A-0F05-453F-91E0-E93FB670A465}" type="datetimeFigureOut">
              <a:rPr lang="ru-RU" smtClean="0"/>
              <a:t>14.10.2018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10D32A1-0083-40DF-892B-263CFC3E5238}"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2A800A-0F05-453F-91E0-E93FB670A465}" type="datetimeFigureOut">
              <a:rPr lang="ru-RU" smtClean="0"/>
              <a:t>14.10.2018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0D32A1-0083-40DF-892B-263CFC3E523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2A800A-0F05-453F-91E0-E93FB670A465}" type="datetimeFigureOut">
              <a:rPr lang="ru-RU" smtClean="0"/>
              <a:t>14.10.2018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0D32A1-0083-40DF-892B-263CFC3E523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4F2A800A-0F05-453F-91E0-E93FB670A465}" type="datetimeFigureOut">
              <a:rPr lang="ru-RU" smtClean="0"/>
              <a:t>14.10.2018</a:t>
            </a:fld>
            <a:endParaRPr lang="ru-RU"/>
          </a:p>
        </p:txBody>
      </p:sp>
      <p:sp>
        <p:nvSpPr>
          <p:cNvPr id="9" name="Номер слайда 8"/>
          <p:cNvSpPr>
            <a:spLocks noGrp="1"/>
          </p:cNvSpPr>
          <p:nvPr>
            <p:ph type="sldNum" sz="quarter" idx="15"/>
          </p:nvPr>
        </p:nvSpPr>
        <p:spPr/>
        <p:txBody>
          <a:bodyPr rtlCol="0"/>
          <a:lstStyle/>
          <a:p>
            <a:fld id="{810D32A1-0083-40DF-892B-263CFC3E5238}"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4F2A800A-0F05-453F-91E0-E93FB670A465}" type="datetimeFigureOut">
              <a:rPr lang="ru-RU" smtClean="0"/>
              <a:t>14.10.2018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810D32A1-0083-40DF-892B-263CFC3E5238}"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4F2A800A-0F05-453F-91E0-E93FB670A465}" type="datetimeFigureOut">
              <a:rPr lang="ru-RU" smtClean="0"/>
              <a:t>14.10.2018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0D32A1-0083-40DF-892B-263CFC3E5238}"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4F2A800A-0F05-453F-91E0-E93FB670A465}" type="datetimeFigureOut">
              <a:rPr lang="ru-RU" smtClean="0"/>
              <a:t>14.10.2018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0D32A1-0083-40DF-892B-263CFC3E5238}"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4F2A800A-0F05-453F-91E0-E93FB670A465}" type="datetimeFigureOut">
              <a:rPr lang="ru-RU" smtClean="0"/>
              <a:t>14.10.2018</a:t>
            </a:fld>
            <a:endParaRPr lang="ru-RU"/>
          </a:p>
        </p:txBody>
      </p:sp>
      <p:sp>
        <p:nvSpPr>
          <p:cNvPr id="7" name="Номер слайда 6"/>
          <p:cNvSpPr>
            <a:spLocks noGrp="1"/>
          </p:cNvSpPr>
          <p:nvPr>
            <p:ph type="sldNum" sz="quarter" idx="11"/>
          </p:nvPr>
        </p:nvSpPr>
        <p:spPr/>
        <p:txBody>
          <a:bodyPr rtlCol="0"/>
          <a:lstStyle/>
          <a:p>
            <a:fld id="{810D32A1-0083-40DF-892B-263CFC3E5238}"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2A800A-0F05-453F-91E0-E93FB670A465}" type="datetimeFigureOut">
              <a:rPr lang="ru-RU" smtClean="0"/>
              <a:t>14.10.2018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0D32A1-0083-40DF-892B-263CFC3E523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4F2A800A-0F05-453F-91E0-E93FB670A465}" type="datetimeFigureOut">
              <a:rPr lang="ru-RU" smtClean="0"/>
              <a:t>14.10.2018</a:t>
            </a:fld>
            <a:endParaRPr lang="ru-RU"/>
          </a:p>
        </p:txBody>
      </p:sp>
      <p:sp>
        <p:nvSpPr>
          <p:cNvPr id="22" name="Номер слайда 21"/>
          <p:cNvSpPr>
            <a:spLocks noGrp="1"/>
          </p:cNvSpPr>
          <p:nvPr>
            <p:ph type="sldNum" sz="quarter" idx="15"/>
          </p:nvPr>
        </p:nvSpPr>
        <p:spPr/>
        <p:txBody>
          <a:bodyPr rtlCol="0"/>
          <a:lstStyle/>
          <a:p>
            <a:fld id="{810D32A1-0083-40DF-892B-263CFC3E5238}"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4F2A800A-0F05-453F-91E0-E93FB670A465}" type="datetimeFigureOut">
              <a:rPr lang="ru-RU" smtClean="0"/>
              <a:t>14.10.2018</a:t>
            </a:fld>
            <a:endParaRPr lang="ru-RU"/>
          </a:p>
        </p:txBody>
      </p:sp>
      <p:sp>
        <p:nvSpPr>
          <p:cNvPr id="18" name="Номер слайда 17"/>
          <p:cNvSpPr>
            <a:spLocks noGrp="1"/>
          </p:cNvSpPr>
          <p:nvPr>
            <p:ph type="sldNum" sz="quarter" idx="11"/>
          </p:nvPr>
        </p:nvSpPr>
        <p:spPr/>
        <p:txBody>
          <a:bodyPr rtlCol="0"/>
          <a:lstStyle/>
          <a:p>
            <a:fld id="{810D32A1-0083-40DF-892B-263CFC3E5238}"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F2A800A-0F05-453F-91E0-E93FB670A465}" type="datetimeFigureOut">
              <a:rPr lang="ru-RU" smtClean="0"/>
              <a:t>14.10.2018</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0D32A1-0083-40DF-892B-263CFC3E523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662" y="357166"/>
            <a:ext cx="7286676" cy="646331"/>
          </a:xfrm>
          <a:prstGeom prst="rect">
            <a:avLst/>
          </a:prstGeom>
          <a:noFill/>
        </p:spPr>
        <p:txBody>
          <a:bodyPr wrap="square" rtlCol="0">
            <a:spAutoFit/>
          </a:bodyPr>
          <a:lstStyle/>
          <a:p>
            <a:r>
              <a:rPr lang="kk-KZ" dirty="0" smtClean="0"/>
              <a:t>                       </a:t>
            </a:r>
            <a:r>
              <a:rPr lang="kk-KZ" dirty="0"/>
              <a:t>әл</a:t>
            </a:r>
            <a:r>
              <a:rPr lang="ru-RU" dirty="0"/>
              <a:t>-</a:t>
            </a:r>
            <a:r>
              <a:rPr lang="kk-KZ" dirty="0"/>
              <a:t>Фараби атындағы Қазақ Ұлттық университеті</a:t>
            </a:r>
            <a:endParaRPr lang="ru-RU" dirty="0"/>
          </a:p>
          <a:p>
            <a:r>
              <a:rPr lang="kk-KZ" dirty="0"/>
              <a:t>                   </a:t>
            </a:r>
            <a:r>
              <a:rPr lang="kk-KZ" dirty="0" smtClean="0"/>
              <a:t>        </a:t>
            </a:r>
            <a:r>
              <a:rPr lang="kk-KZ" dirty="0"/>
              <a:t>Филология және әлем тілдері факультеті</a:t>
            </a:r>
            <a:endParaRPr lang="ru-RU" dirty="0"/>
          </a:p>
        </p:txBody>
      </p:sp>
      <p:sp>
        <p:nvSpPr>
          <p:cNvPr id="5" name="TextBox 4"/>
          <p:cNvSpPr txBox="1"/>
          <p:nvPr/>
        </p:nvSpPr>
        <p:spPr>
          <a:xfrm>
            <a:off x="3428992" y="1571612"/>
            <a:ext cx="3857652" cy="1323439"/>
          </a:xfrm>
          <a:prstGeom prst="rect">
            <a:avLst/>
          </a:prstGeom>
          <a:noFill/>
        </p:spPr>
        <p:txBody>
          <a:bodyPr wrap="square" rtlCol="0">
            <a:spAutoFit/>
          </a:bodyPr>
          <a:lstStyle/>
          <a:p>
            <a:r>
              <a:rPr lang="kk-KZ" sz="4000" dirty="0">
                <a:latin typeface="Times New Roman" pitchFamily="18" charset="0"/>
                <a:cs typeface="Times New Roman" pitchFamily="18" charset="0"/>
              </a:rPr>
              <a:t> </a:t>
            </a:r>
            <a:r>
              <a:rPr lang="kk-KZ" sz="4000" dirty="0" smtClean="0">
                <a:latin typeface="Times New Roman" pitchFamily="18" charset="0"/>
                <a:cs typeface="Times New Roman" pitchFamily="18" charset="0"/>
              </a:rPr>
              <a:t>                                       СӨЖ </a:t>
            </a:r>
            <a:endParaRPr lang="ru-RU" sz="4000" dirty="0">
              <a:latin typeface="Times New Roman" pitchFamily="18" charset="0"/>
              <a:cs typeface="Times New Roman" pitchFamily="18" charset="0"/>
            </a:endParaRPr>
          </a:p>
        </p:txBody>
      </p:sp>
      <p:sp>
        <p:nvSpPr>
          <p:cNvPr id="6" name="TextBox 5"/>
          <p:cNvSpPr txBox="1"/>
          <p:nvPr/>
        </p:nvSpPr>
        <p:spPr>
          <a:xfrm>
            <a:off x="857224" y="3214686"/>
            <a:ext cx="7429552" cy="461665"/>
          </a:xfrm>
          <a:prstGeom prst="rect">
            <a:avLst/>
          </a:prstGeom>
          <a:noFill/>
        </p:spPr>
        <p:txBody>
          <a:bodyPr wrap="square" rtlCol="0">
            <a:spAutoFit/>
          </a:bodyPr>
          <a:lstStyle/>
          <a:p>
            <a:r>
              <a:rPr lang="kk-KZ" sz="2400" b="1" i="1" dirty="0" smtClean="0"/>
              <a:t>Тақырыбы: </a:t>
            </a:r>
            <a:r>
              <a:rPr lang="kk-KZ" sz="2000" dirty="0" smtClean="0"/>
              <a:t>Семантикалық үшбұрыш туралы ғылыми пікірлер.</a:t>
            </a:r>
            <a:endParaRPr lang="ru-RU" sz="2000" dirty="0"/>
          </a:p>
        </p:txBody>
      </p:sp>
      <p:sp>
        <p:nvSpPr>
          <p:cNvPr id="7" name="TextBox 6"/>
          <p:cNvSpPr txBox="1"/>
          <p:nvPr/>
        </p:nvSpPr>
        <p:spPr>
          <a:xfrm>
            <a:off x="3857620" y="4000504"/>
            <a:ext cx="4500594" cy="1292662"/>
          </a:xfrm>
          <a:prstGeom prst="rect">
            <a:avLst/>
          </a:prstGeom>
          <a:noFill/>
        </p:spPr>
        <p:txBody>
          <a:bodyPr wrap="square" rtlCol="0">
            <a:spAutoFit/>
          </a:bodyPr>
          <a:lstStyle/>
          <a:p>
            <a:endParaRPr lang="kk-KZ" dirty="0"/>
          </a:p>
          <a:p>
            <a:r>
              <a:rPr lang="kk-KZ" sz="2000" dirty="0" smtClean="0"/>
              <a:t>Орындаған</a:t>
            </a:r>
            <a:r>
              <a:rPr lang="kk-KZ" sz="2000" dirty="0"/>
              <a:t>:  Датқабай Салтанат</a:t>
            </a:r>
            <a:endParaRPr lang="ru-RU" sz="2000" dirty="0"/>
          </a:p>
          <a:p>
            <a:r>
              <a:rPr lang="kk-KZ" sz="2000" dirty="0"/>
              <a:t>                                                                         Тексерген: Салқынбай Анар</a:t>
            </a:r>
            <a:endParaRPr lang="ru-RU"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71480"/>
            <a:ext cx="7467600" cy="5902472"/>
          </a:xfrm>
        </p:spPr>
        <p:txBody>
          <a:bodyPr>
            <a:normAutofit lnSpcReduction="10000"/>
          </a:bodyPr>
          <a:lstStyle/>
          <a:p>
            <a:r>
              <a:rPr lang="kk-KZ" i="1" dirty="0" smtClean="0"/>
              <a:t>Сондықтан да Г.П.Мельников, Г.Фрегс, К.Огден мен И.Ричардс, А.Черч, С.Ульман т.б “қолданған традициялық үшбұрыштың орнына біз қарапайым таңбалық қасиеті бар сөзді сипаттауда төрт бұрышты:  таңба, денотат, таңбалық бейне және онымен байланысты денотаттық  бейнені ұсынамыз. Басқаша айтқанда, біздің схемамызда таңба да, денотат та сақталынады. Бірақ әртүрлі түсіндіріп бірінде мағына, бірінде мән, бірде ұғым делініп жүрген үшінші бұрыштың орнына бір</a:t>
            </a:r>
            <a:r>
              <a:rPr lang="ru-RU" i="1" dirty="0" smtClean="0"/>
              <a:t>-</a:t>
            </a:r>
            <a:r>
              <a:rPr lang="kk-KZ" i="1" dirty="0" smtClean="0"/>
              <a:t>бірімен байланысты екі, бірақ конкретті объект пайда болады: таңбаның бейнесі мен денотатың бейнесі, оларды таңба, ішкі денотат деп атауға да болады”,</a:t>
            </a:r>
            <a:r>
              <a:rPr lang="en-US" i="1" dirty="0" smtClean="0"/>
              <a:t>-</a:t>
            </a:r>
            <a:r>
              <a:rPr lang="kk-KZ" i="1" dirty="0" smtClean="0"/>
              <a:t> деген болатын</a:t>
            </a:r>
            <a:r>
              <a:rPr lang="kk-KZ"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2428869"/>
            <a:ext cx="7715304" cy="707886"/>
          </a:xfrm>
          <a:prstGeom prst="rect">
            <a:avLst/>
          </a:prstGeom>
          <a:noFill/>
        </p:spPr>
        <p:txBody>
          <a:bodyPr wrap="square" rtlCol="0">
            <a:spAutoFit/>
          </a:bodyPr>
          <a:lstStyle/>
          <a:p>
            <a:r>
              <a:rPr lang="kk-KZ" sz="4000" b="1" i="1" dirty="0" smtClean="0">
                <a:solidFill>
                  <a:srgbClr val="FF0000"/>
                </a:solidFill>
              </a:rPr>
              <a:t>Назарларыңызға рақмет!</a:t>
            </a:r>
            <a:endParaRPr lang="ru-RU" sz="4000" b="1" i="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7224" y="785794"/>
            <a:ext cx="3786214" cy="4786346"/>
          </a:xfrm>
          <a:prstGeom prst="rect">
            <a:avLst/>
          </a:prstGeom>
          <a:solidFill>
            <a:schemeClr val="accent3">
              <a:lumMod val="60000"/>
              <a:lumOff val="40000"/>
            </a:schemeClr>
          </a:solidFill>
        </p:spPr>
        <p:txBody>
          <a:bodyPr wrap="square" rtlCol="0">
            <a:spAutoFit/>
          </a:bodyPr>
          <a:lstStyle/>
          <a:p>
            <a:r>
              <a:rPr lang="kk-KZ" sz="2000" dirty="0" smtClean="0"/>
              <a:t>Сөз мағынасының құрылымдық элементтерін анықтауды К.Огден мен И.Ричардстың семантикалық үшбұрышының бұрыштарын түсіндіруден бастаған дұрыс. Бұл үшбұрышты ғылыми еңбектерде </a:t>
            </a:r>
            <a:r>
              <a:rPr lang="kk-KZ" sz="2000" b="1" i="1" dirty="0" smtClean="0"/>
              <a:t>семантикалық үшбұрыш</a:t>
            </a:r>
            <a:r>
              <a:rPr lang="kk-KZ" sz="2000" dirty="0" smtClean="0"/>
              <a:t> деп атау да бар. Үшбұрыштың А бұрышы сөздердің дыбысталуын көрсетсе, В бұрышы мағынаны, ал Д бұрышы объектив дүниедегі затты көрсетеді</a:t>
            </a:r>
            <a:r>
              <a:rPr lang="kk-KZ" dirty="0" smtClean="0"/>
              <a:t>.</a:t>
            </a:r>
            <a:endParaRPr lang="ru-RU" dirty="0"/>
          </a:p>
        </p:txBody>
      </p:sp>
      <p:sp>
        <p:nvSpPr>
          <p:cNvPr id="6" name="Равнобедренный треугольник 5"/>
          <p:cNvSpPr/>
          <p:nvPr/>
        </p:nvSpPr>
        <p:spPr>
          <a:xfrm>
            <a:off x="5357818" y="1071546"/>
            <a:ext cx="2214578" cy="37147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4929190" y="4643446"/>
            <a:ext cx="357190" cy="369332"/>
          </a:xfrm>
          <a:prstGeom prst="rect">
            <a:avLst/>
          </a:prstGeom>
          <a:noFill/>
        </p:spPr>
        <p:txBody>
          <a:bodyPr wrap="square" rtlCol="0">
            <a:spAutoFit/>
          </a:bodyPr>
          <a:lstStyle/>
          <a:p>
            <a:r>
              <a:rPr lang="kk-KZ" dirty="0" smtClean="0"/>
              <a:t>А</a:t>
            </a:r>
            <a:endParaRPr lang="ru-RU" dirty="0"/>
          </a:p>
        </p:txBody>
      </p:sp>
      <p:sp>
        <p:nvSpPr>
          <p:cNvPr id="8" name="TextBox 7"/>
          <p:cNvSpPr txBox="1"/>
          <p:nvPr/>
        </p:nvSpPr>
        <p:spPr>
          <a:xfrm>
            <a:off x="6357950" y="714356"/>
            <a:ext cx="500066" cy="369332"/>
          </a:xfrm>
          <a:prstGeom prst="rect">
            <a:avLst/>
          </a:prstGeom>
          <a:noFill/>
        </p:spPr>
        <p:txBody>
          <a:bodyPr wrap="square" rtlCol="0">
            <a:spAutoFit/>
          </a:bodyPr>
          <a:lstStyle/>
          <a:p>
            <a:r>
              <a:rPr lang="kk-KZ" dirty="0" smtClean="0"/>
              <a:t>В</a:t>
            </a:r>
            <a:endParaRPr lang="ru-RU" dirty="0"/>
          </a:p>
        </p:txBody>
      </p:sp>
      <p:sp>
        <p:nvSpPr>
          <p:cNvPr id="9" name="TextBox 8"/>
          <p:cNvSpPr txBox="1"/>
          <p:nvPr/>
        </p:nvSpPr>
        <p:spPr>
          <a:xfrm>
            <a:off x="7572396" y="4572008"/>
            <a:ext cx="428628" cy="369332"/>
          </a:xfrm>
          <a:prstGeom prst="rect">
            <a:avLst/>
          </a:prstGeom>
          <a:noFill/>
        </p:spPr>
        <p:txBody>
          <a:bodyPr wrap="square" rtlCol="0">
            <a:spAutoFit/>
          </a:bodyPr>
          <a:lstStyle/>
          <a:p>
            <a:r>
              <a:rPr lang="kk-KZ" dirty="0" smtClean="0"/>
              <a:t>Д</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642918"/>
            <a:ext cx="4143404" cy="5940088"/>
          </a:xfrm>
          <a:prstGeom prst="rect">
            <a:avLst/>
          </a:prstGeom>
          <a:solidFill>
            <a:schemeClr val="accent1">
              <a:lumMod val="40000"/>
              <a:lumOff val="60000"/>
            </a:schemeClr>
          </a:solidFill>
        </p:spPr>
        <p:txBody>
          <a:bodyPr wrap="square" rtlCol="0">
            <a:spAutoFit/>
          </a:bodyPr>
          <a:lstStyle/>
          <a:p>
            <a:r>
              <a:rPr lang="kk-KZ" sz="2000" dirty="0" smtClean="0"/>
              <a:t>АВ қабырғасы дыбысталу мен ұғымды, мағынаны байланыстырса, ВД қабырғасы зат пен ой арасындағы байланысты көрсетеді. Бірақ қазіргі жарық көрген еңбектерде семантикалық үшбұрыштардың бұрыштарының ара қатынасын анықтауда бір ізділік жоқ. Мысалы, швед ғалымы Г.Стерн  А бұрышы сөз деп аталынса, В бұрышы мағына деп, Д бұрышын референт деп беогілеген. Бірақ АВ қабырғасы мағынаны білдіреді десе, ВД қабырғасы референттің субъектив түсінігін білдіреді деген.</a:t>
            </a:r>
            <a:endParaRPr lang="ru-RU" sz="2000" dirty="0"/>
          </a:p>
        </p:txBody>
      </p:sp>
      <p:sp>
        <p:nvSpPr>
          <p:cNvPr id="5" name="Равнобедренный треугольник 4"/>
          <p:cNvSpPr/>
          <p:nvPr/>
        </p:nvSpPr>
        <p:spPr>
          <a:xfrm>
            <a:off x="5643570" y="1500174"/>
            <a:ext cx="2214578" cy="37147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5286380" y="5072074"/>
            <a:ext cx="357190" cy="369332"/>
          </a:xfrm>
          <a:prstGeom prst="rect">
            <a:avLst/>
          </a:prstGeom>
          <a:noFill/>
        </p:spPr>
        <p:txBody>
          <a:bodyPr wrap="square" rtlCol="0">
            <a:spAutoFit/>
          </a:bodyPr>
          <a:lstStyle/>
          <a:p>
            <a:r>
              <a:rPr lang="kk-KZ" dirty="0" smtClean="0"/>
              <a:t>А</a:t>
            </a:r>
            <a:endParaRPr lang="ru-RU" dirty="0"/>
          </a:p>
        </p:txBody>
      </p:sp>
      <p:sp>
        <p:nvSpPr>
          <p:cNvPr id="7" name="TextBox 6"/>
          <p:cNvSpPr txBox="1"/>
          <p:nvPr/>
        </p:nvSpPr>
        <p:spPr>
          <a:xfrm>
            <a:off x="6572264" y="1000108"/>
            <a:ext cx="428628" cy="369332"/>
          </a:xfrm>
          <a:prstGeom prst="rect">
            <a:avLst/>
          </a:prstGeom>
          <a:noFill/>
        </p:spPr>
        <p:txBody>
          <a:bodyPr wrap="square" rtlCol="0">
            <a:spAutoFit/>
          </a:bodyPr>
          <a:lstStyle/>
          <a:p>
            <a:r>
              <a:rPr lang="kk-KZ" dirty="0" smtClean="0"/>
              <a:t>В</a:t>
            </a:r>
            <a:endParaRPr lang="ru-RU" dirty="0"/>
          </a:p>
        </p:txBody>
      </p:sp>
      <p:sp>
        <p:nvSpPr>
          <p:cNvPr id="8" name="TextBox 7"/>
          <p:cNvSpPr txBox="1"/>
          <p:nvPr/>
        </p:nvSpPr>
        <p:spPr>
          <a:xfrm>
            <a:off x="7929586" y="5072074"/>
            <a:ext cx="428628" cy="369332"/>
          </a:xfrm>
          <a:prstGeom prst="rect">
            <a:avLst/>
          </a:prstGeom>
          <a:noFill/>
        </p:spPr>
        <p:txBody>
          <a:bodyPr wrap="square" rtlCol="0">
            <a:spAutoFit/>
          </a:bodyPr>
          <a:lstStyle/>
          <a:p>
            <a:r>
              <a:rPr lang="kk-KZ" dirty="0" smtClean="0"/>
              <a:t>Д</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71480"/>
            <a:ext cx="7467600" cy="5902472"/>
          </a:xfrm>
        </p:spPr>
        <p:txBody>
          <a:bodyPr>
            <a:normAutofit/>
          </a:bodyPr>
          <a:lstStyle/>
          <a:p>
            <a:r>
              <a:rPr lang="kk-KZ" sz="2000" b="1" i="1" dirty="0" smtClean="0"/>
              <a:t>К.А.Аллендроф семантикалық үшбұрыш туралы өзіне дейінгі айтылған пікірлерді салыстыра отырып, “ Ұғымның үздіксіз дамуы объектив дүниенің күннен</a:t>
            </a:r>
            <a:r>
              <a:rPr lang="ru-RU" sz="2000" b="1" i="1" dirty="0" smtClean="0"/>
              <a:t>-</a:t>
            </a:r>
            <a:r>
              <a:rPr lang="kk-KZ" sz="2000" b="1" i="1" dirty="0" smtClean="0"/>
              <a:t>күнге толық танылуынан хабар береді. Семантикалық үшбұрыштың барлық бұрыштары өзара тығыз байланысты болады. Сондықтан да үшбұрыштың барлық жағы жабық”,</a:t>
            </a:r>
            <a:r>
              <a:rPr lang="ru-RU" sz="2000" b="1" i="1" dirty="0" smtClean="0"/>
              <a:t>-</a:t>
            </a:r>
            <a:r>
              <a:rPr lang="kk-KZ" sz="2000" b="1" i="1" dirty="0" smtClean="0"/>
              <a:t> деп семантикалық үшбұрыштың астыңғы қабырғасын да бітеу сызықпен сызады. Жалпы, автор, өз пікірін басқа авторлардың талқылауларымен салыстыра отырып айтұан. Бұл үшбұрышты талдап көрсету арқылы традициялық семантикалық талдаулар мен функционалды семантикалық талдаудың жалпы бағытын анықтауға болады. </a:t>
            </a:r>
            <a:endParaRPr lang="ru-RU" sz="20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214290"/>
            <a:ext cx="3500462" cy="369332"/>
          </a:xfrm>
          <a:prstGeom prst="rect">
            <a:avLst/>
          </a:prstGeom>
          <a:noFill/>
        </p:spPr>
        <p:txBody>
          <a:bodyPr wrap="square" rtlCol="0">
            <a:spAutoFit/>
          </a:bodyPr>
          <a:lstStyle/>
          <a:p>
            <a:r>
              <a:rPr lang="kk-KZ" dirty="0" smtClean="0"/>
              <a:t>Салыстырыңыз:</a:t>
            </a:r>
            <a:endParaRPr lang="ru-RU" dirty="0"/>
          </a:p>
        </p:txBody>
      </p:sp>
      <p:sp>
        <p:nvSpPr>
          <p:cNvPr id="5" name="Равнобедренный треугольник 4"/>
          <p:cNvSpPr/>
          <p:nvPr/>
        </p:nvSpPr>
        <p:spPr>
          <a:xfrm>
            <a:off x="642910" y="1571612"/>
            <a:ext cx="1928826" cy="2857520"/>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Равнобедренный треугольник 5"/>
          <p:cNvSpPr/>
          <p:nvPr/>
        </p:nvSpPr>
        <p:spPr>
          <a:xfrm>
            <a:off x="3357554" y="1643050"/>
            <a:ext cx="1785950" cy="2786082"/>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Равнобедренный треугольник 6"/>
          <p:cNvSpPr/>
          <p:nvPr/>
        </p:nvSpPr>
        <p:spPr>
          <a:xfrm>
            <a:off x="6072198" y="1571612"/>
            <a:ext cx="1632208" cy="2857520"/>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p:cNvSpPr txBox="1"/>
          <p:nvPr/>
        </p:nvSpPr>
        <p:spPr>
          <a:xfrm>
            <a:off x="357158" y="4286256"/>
            <a:ext cx="357190" cy="369332"/>
          </a:xfrm>
          <a:prstGeom prst="rect">
            <a:avLst/>
          </a:prstGeom>
          <a:noFill/>
        </p:spPr>
        <p:txBody>
          <a:bodyPr wrap="square" rtlCol="0">
            <a:spAutoFit/>
          </a:bodyPr>
          <a:lstStyle/>
          <a:p>
            <a:r>
              <a:rPr lang="kk-KZ" dirty="0" smtClean="0"/>
              <a:t>А</a:t>
            </a:r>
            <a:endParaRPr lang="ru-RU" dirty="0"/>
          </a:p>
        </p:txBody>
      </p:sp>
      <p:sp>
        <p:nvSpPr>
          <p:cNvPr id="9" name="TextBox 8"/>
          <p:cNvSpPr txBox="1"/>
          <p:nvPr/>
        </p:nvSpPr>
        <p:spPr>
          <a:xfrm>
            <a:off x="1428728" y="1142984"/>
            <a:ext cx="357190" cy="369332"/>
          </a:xfrm>
          <a:prstGeom prst="rect">
            <a:avLst/>
          </a:prstGeom>
          <a:noFill/>
        </p:spPr>
        <p:txBody>
          <a:bodyPr wrap="square" rtlCol="0">
            <a:spAutoFit/>
          </a:bodyPr>
          <a:lstStyle/>
          <a:p>
            <a:r>
              <a:rPr lang="kk-KZ" dirty="0" smtClean="0"/>
              <a:t>В</a:t>
            </a:r>
            <a:endParaRPr lang="ru-RU" dirty="0"/>
          </a:p>
        </p:txBody>
      </p:sp>
      <p:sp>
        <p:nvSpPr>
          <p:cNvPr id="10" name="TextBox 9"/>
          <p:cNvSpPr txBox="1"/>
          <p:nvPr/>
        </p:nvSpPr>
        <p:spPr>
          <a:xfrm>
            <a:off x="2571736" y="4214818"/>
            <a:ext cx="285752" cy="369332"/>
          </a:xfrm>
          <a:prstGeom prst="rect">
            <a:avLst/>
          </a:prstGeom>
          <a:noFill/>
        </p:spPr>
        <p:txBody>
          <a:bodyPr wrap="square" rtlCol="0">
            <a:spAutoFit/>
          </a:bodyPr>
          <a:lstStyle/>
          <a:p>
            <a:r>
              <a:rPr lang="kk-KZ" dirty="0" smtClean="0"/>
              <a:t>Д</a:t>
            </a:r>
            <a:endParaRPr lang="ru-RU" dirty="0"/>
          </a:p>
        </p:txBody>
      </p:sp>
      <p:sp>
        <p:nvSpPr>
          <p:cNvPr id="11" name="TextBox 10"/>
          <p:cNvSpPr txBox="1"/>
          <p:nvPr/>
        </p:nvSpPr>
        <p:spPr>
          <a:xfrm>
            <a:off x="4071934" y="1285860"/>
            <a:ext cx="500066" cy="369332"/>
          </a:xfrm>
          <a:prstGeom prst="rect">
            <a:avLst/>
          </a:prstGeom>
          <a:noFill/>
        </p:spPr>
        <p:txBody>
          <a:bodyPr wrap="square" rtlCol="0">
            <a:spAutoFit/>
          </a:bodyPr>
          <a:lstStyle/>
          <a:p>
            <a:r>
              <a:rPr lang="kk-KZ" dirty="0" smtClean="0"/>
              <a:t>В</a:t>
            </a:r>
            <a:endParaRPr lang="ru-RU" dirty="0"/>
          </a:p>
        </p:txBody>
      </p:sp>
      <p:sp>
        <p:nvSpPr>
          <p:cNvPr id="12" name="TextBox 11"/>
          <p:cNvSpPr txBox="1"/>
          <p:nvPr/>
        </p:nvSpPr>
        <p:spPr>
          <a:xfrm>
            <a:off x="3143240" y="4143380"/>
            <a:ext cx="142876" cy="369332"/>
          </a:xfrm>
          <a:prstGeom prst="rect">
            <a:avLst/>
          </a:prstGeom>
          <a:noFill/>
        </p:spPr>
        <p:txBody>
          <a:bodyPr wrap="square" rtlCol="0">
            <a:spAutoFit/>
          </a:bodyPr>
          <a:lstStyle/>
          <a:p>
            <a:r>
              <a:rPr lang="kk-KZ" dirty="0" smtClean="0"/>
              <a:t>А</a:t>
            </a:r>
            <a:endParaRPr lang="ru-RU" dirty="0"/>
          </a:p>
        </p:txBody>
      </p:sp>
      <p:sp>
        <p:nvSpPr>
          <p:cNvPr id="13" name="TextBox 12"/>
          <p:cNvSpPr txBox="1"/>
          <p:nvPr/>
        </p:nvSpPr>
        <p:spPr>
          <a:xfrm>
            <a:off x="5214942" y="4143380"/>
            <a:ext cx="357190" cy="369332"/>
          </a:xfrm>
          <a:prstGeom prst="rect">
            <a:avLst/>
          </a:prstGeom>
          <a:noFill/>
        </p:spPr>
        <p:txBody>
          <a:bodyPr wrap="square" rtlCol="0">
            <a:spAutoFit/>
          </a:bodyPr>
          <a:lstStyle/>
          <a:p>
            <a:r>
              <a:rPr lang="kk-KZ" dirty="0" smtClean="0"/>
              <a:t>Д</a:t>
            </a:r>
            <a:endParaRPr lang="ru-RU" dirty="0"/>
          </a:p>
        </p:txBody>
      </p:sp>
      <p:sp>
        <p:nvSpPr>
          <p:cNvPr id="14" name="TextBox 13"/>
          <p:cNvSpPr txBox="1"/>
          <p:nvPr/>
        </p:nvSpPr>
        <p:spPr>
          <a:xfrm>
            <a:off x="5857884" y="4143380"/>
            <a:ext cx="214314" cy="369332"/>
          </a:xfrm>
          <a:prstGeom prst="rect">
            <a:avLst/>
          </a:prstGeom>
          <a:noFill/>
        </p:spPr>
        <p:txBody>
          <a:bodyPr wrap="square" rtlCol="0">
            <a:spAutoFit/>
          </a:bodyPr>
          <a:lstStyle/>
          <a:p>
            <a:r>
              <a:rPr lang="kk-KZ" dirty="0" smtClean="0"/>
              <a:t>А</a:t>
            </a:r>
            <a:endParaRPr lang="ru-RU" dirty="0"/>
          </a:p>
        </p:txBody>
      </p:sp>
      <p:sp>
        <p:nvSpPr>
          <p:cNvPr id="15" name="TextBox 14"/>
          <p:cNvSpPr txBox="1"/>
          <p:nvPr/>
        </p:nvSpPr>
        <p:spPr>
          <a:xfrm>
            <a:off x="6715140" y="1285860"/>
            <a:ext cx="428628" cy="369332"/>
          </a:xfrm>
          <a:prstGeom prst="rect">
            <a:avLst/>
          </a:prstGeom>
          <a:noFill/>
        </p:spPr>
        <p:txBody>
          <a:bodyPr wrap="square" rtlCol="0">
            <a:spAutoFit/>
          </a:bodyPr>
          <a:lstStyle/>
          <a:p>
            <a:r>
              <a:rPr lang="kk-KZ" dirty="0" smtClean="0"/>
              <a:t>В</a:t>
            </a:r>
            <a:endParaRPr lang="ru-RU" dirty="0"/>
          </a:p>
        </p:txBody>
      </p:sp>
      <p:sp>
        <p:nvSpPr>
          <p:cNvPr id="16" name="TextBox 15"/>
          <p:cNvSpPr txBox="1"/>
          <p:nvPr/>
        </p:nvSpPr>
        <p:spPr>
          <a:xfrm>
            <a:off x="7715272" y="4143380"/>
            <a:ext cx="357190" cy="369332"/>
          </a:xfrm>
          <a:prstGeom prst="rect">
            <a:avLst/>
          </a:prstGeom>
          <a:noFill/>
        </p:spPr>
        <p:txBody>
          <a:bodyPr wrap="square" rtlCol="0">
            <a:spAutoFit/>
          </a:bodyPr>
          <a:lstStyle/>
          <a:p>
            <a:r>
              <a:rPr lang="kk-KZ" dirty="0" smtClean="0"/>
              <a:t>Д</a:t>
            </a:r>
            <a:endParaRPr lang="ru-RU" dirty="0"/>
          </a:p>
        </p:txBody>
      </p:sp>
      <p:cxnSp>
        <p:nvCxnSpPr>
          <p:cNvPr id="18" name="Прямая со стрелкой 17"/>
          <p:cNvCxnSpPr/>
          <p:nvPr/>
        </p:nvCxnSpPr>
        <p:spPr>
          <a:xfrm rot="5400000" flipH="1" flipV="1">
            <a:off x="-32" y="2571744"/>
            <a:ext cx="171451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rot="5400000">
            <a:off x="107125" y="2678901"/>
            <a:ext cx="178595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rot="16200000" flipH="1">
            <a:off x="1357290" y="2500306"/>
            <a:ext cx="1571636"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rot="5400000" flipH="1" flipV="1">
            <a:off x="2857488" y="2643182"/>
            <a:ext cx="150019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rot="5400000">
            <a:off x="2893207" y="2750339"/>
            <a:ext cx="157163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rot="5400000">
            <a:off x="5572132" y="2643182"/>
            <a:ext cx="164307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rot="16200000" flipV="1">
            <a:off x="6607983" y="2678901"/>
            <a:ext cx="164307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28604"/>
            <a:ext cx="7467600" cy="6045348"/>
          </a:xfrm>
        </p:spPr>
        <p:txBody>
          <a:bodyPr>
            <a:normAutofit/>
          </a:bodyPr>
          <a:lstStyle/>
          <a:p>
            <a:r>
              <a:rPr lang="kk-KZ" sz="2000" b="1" i="1" dirty="0" smtClean="0"/>
              <a:t>В.А.Звегинцев сөз мағынасын объективтік дүниедегі заттар мен құбылыстарға, тілдік система және ұғымға байланысты элементтерден тұрады дейді де семантикалық үшбұрышты басқаша құрастырады. Автордың пікірінше осы үш элемент сөз мағынасын жасайды. Тіл системасының мағынаны нақтылауда, қолданылу процестерінде тигізер пайдасы мол, бірақ өте аз зерттелінген. Ал ұғым мен объектив дүниедегі заттардың сөз мағынасын қалыптастыруда пайдасы барлығында дау жоқ. Бірақ автор кейінгі еңбектерінде, сол еңбегінің басқа беттерінде бұл пікіріне қарсы да шығады.</a:t>
            </a:r>
            <a:endParaRPr lang="ru-RU" sz="2000" b="1"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Равнобедренный треугольник 3"/>
          <p:cNvSpPr/>
          <p:nvPr/>
        </p:nvSpPr>
        <p:spPr>
          <a:xfrm>
            <a:off x="1285852" y="1357298"/>
            <a:ext cx="6215106" cy="421484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286116" y="2928934"/>
            <a:ext cx="2214578" cy="200026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3500430" y="3214686"/>
            <a:ext cx="1571636" cy="646331"/>
          </a:xfrm>
          <a:prstGeom prst="rect">
            <a:avLst/>
          </a:prstGeom>
          <a:solidFill>
            <a:schemeClr val="bg1"/>
          </a:solidFill>
        </p:spPr>
        <p:txBody>
          <a:bodyPr wrap="square" rtlCol="0">
            <a:spAutoFit/>
          </a:bodyPr>
          <a:lstStyle/>
          <a:p>
            <a:r>
              <a:rPr lang="kk-KZ" dirty="0" smtClean="0"/>
              <a:t>Сөз мағынасы</a:t>
            </a:r>
            <a:endParaRPr lang="ru-RU" dirty="0"/>
          </a:p>
        </p:txBody>
      </p:sp>
      <p:sp>
        <p:nvSpPr>
          <p:cNvPr id="11" name="TextBox 10"/>
          <p:cNvSpPr txBox="1"/>
          <p:nvPr/>
        </p:nvSpPr>
        <p:spPr>
          <a:xfrm>
            <a:off x="2571736" y="642918"/>
            <a:ext cx="3929090" cy="369332"/>
          </a:xfrm>
          <a:prstGeom prst="rect">
            <a:avLst/>
          </a:prstGeom>
          <a:noFill/>
        </p:spPr>
        <p:txBody>
          <a:bodyPr wrap="square" rtlCol="0">
            <a:spAutoFit/>
          </a:bodyPr>
          <a:lstStyle/>
          <a:p>
            <a:r>
              <a:rPr lang="kk-KZ" dirty="0" smtClean="0"/>
              <a:t>             Тіл системасы</a:t>
            </a:r>
            <a:endParaRPr lang="ru-RU" dirty="0"/>
          </a:p>
        </p:txBody>
      </p:sp>
      <p:sp>
        <p:nvSpPr>
          <p:cNvPr id="12" name="TextBox 11"/>
          <p:cNvSpPr txBox="1"/>
          <p:nvPr/>
        </p:nvSpPr>
        <p:spPr>
          <a:xfrm>
            <a:off x="642910" y="2285992"/>
            <a:ext cx="2214578" cy="369332"/>
          </a:xfrm>
          <a:prstGeom prst="rect">
            <a:avLst/>
          </a:prstGeom>
          <a:noFill/>
        </p:spPr>
        <p:txBody>
          <a:bodyPr wrap="square" rtlCol="0">
            <a:spAutoFit/>
          </a:bodyPr>
          <a:lstStyle/>
          <a:p>
            <a:r>
              <a:rPr lang="kk-KZ" dirty="0" smtClean="0"/>
              <a:t>Заттық қатынас</a:t>
            </a:r>
            <a:endParaRPr lang="ru-RU" dirty="0"/>
          </a:p>
        </p:txBody>
      </p:sp>
      <p:sp>
        <p:nvSpPr>
          <p:cNvPr id="13" name="TextBox 12"/>
          <p:cNvSpPr txBox="1"/>
          <p:nvPr/>
        </p:nvSpPr>
        <p:spPr>
          <a:xfrm>
            <a:off x="5786446" y="2071678"/>
            <a:ext cx="2714644" cy="646331"/>
          </a:xfrm>
          <a:prstGeom prst="rect">
            <a:avLst/>
          </a:prstGeom>
          <a:noFill/>
        </p:spPr>
        <p:txBody>
          <a:bodyPr wrap="square" rtlCol="0">
            <a:spAutoFit/>
          </a:bodyPr>
          <a:lstStyle/>
          <a:p>
            <a:endParaRPr lang="kk-KZ" dirty="0" smtClean="0"/>
          </a:p>
          <a:p>
            <a:r>
              <a:rPr lang="kk-KZ" dirty="0" smtClean="0"/>
              <a:t>Ұғым</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71480"/>
            <a:ext cx="7467600" cy="5902472"/>
          </a:xfrm>
        </p:spPr>
        <p:txBody>
          <a:bodyPr/>
          <a:lstStyle/>
          <a:p>
            <a:r>
              <a:rPr lang="kk-KZ" dirty="0" smtClean="0"/>
              <a:t>Соңғы кездерде жарық көрген еңбектерде де сөз мағынасын басқаша геометриялық схемалар негізінде анықтауға әрекет ету бар. Мысалы, А.А.Новиков екі түрлі геометриялық фигураларды ұсынады. </a:t>
            </a:r>
            <a:endParaRPr lang="ru-RU" dirty="0"/>
          </a:p>
        </p:txBody>
      </p:sp>
      <p:sp>
        <p:nvSpPr>
          <p:cNvPr id="4" name="Трапеция 3"/>
          <p:cNvSpPr/>
          <p:nvPr/>
        </p:nvSpPr>
        <p:spPr>
          <a:xfrm>
            <a:off x="1428728" y="3000372"/>
            <a:ext cx="6215106" cy="2643206"/>
          </a:xfrm>
          <a:prstGeom prst="trapezoi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1428728" y="2571744"/>
            <a:ext cx="1357322" cy="369332"/>
          </a:xfrm>
          <a:prstGeom prst="rect">
            <a:avLst/>
          </a:prstGeom>
          <a:noFill/>
        </p:spPr>
        <p:txBody>
          <a:bodyPr wrap="square" rtlCol="0">
            <a:spAutoFit/>
          </a:bodyPr>
          <a:lstStyle/>
          <a:p>
            <a:r>
              <a:rPr lang="kk-KZ" dirty="0" smtClean="0"/>
              <a:t>Мағына</a:t>
            </a:r>
            <a:endParaRPr lang="ru-RU" dirty="0"/>
          </a:p>
        </p:txBody>
      </p:sp>
      <p:sp>
        <p:nvSpPr>
          <p:cNvPr id="6" name="TextBox 5"/>
          <p:cNvSpPr txBox="1"/>
          <p:nvPr/>
        </p:nvSpPr>
        <p:spPr>
          <a:xfrm>
            <a:off x="6215074" y="2500306"/>
            <a:ext cx="1571636" cy="369332"/>
          </a:xfrm>
          <a:prstGeom prst="rect">
            <a:avLst/>
          </a:prstGeom>
          <a:noFill/>
        </p:spPr>
        <p:txBody>
          <a:bodyPr wrap="square" rtlCol="0">
            <a:spAutoFit/>
          </a:bodyPr>
          <a:lstStyle/>
          <a:p>
            <a:r>
              <a:rPr lang="kk-KZ" dirty="0" smtClean="0"/>
              <a:t>Ұғым</a:t>
            </a:r>
            <a:endParaRPr lang="ru-RU" dirty="0"/>
          </a:p>
        </p:txBody>
      </p:sp>
      <p:sp>
        <p:nvSpPr>
          <p:cNvPr id="7" name="TextBox 6"/>
          <p:cNvSpPr txBox="1"/>
          <p:nvPr/>
        </p:nvSpPr>
        <p:spPr>
          <a:xfrm>
            <a:off x="6715140" y="5643578"/>
            <a:ext cx="1500198" cy="369332"/>
          </a:xfrm>
          <a:prstGeom prst="rect">
            <a:avLst/>
          </a:prstGeom>
          <a:noFill/>
        </p:spPr>
        <p:txBody>
          <a:bodyPr wrap="square" rtlCol="0">
            <a:spAutoFit/>
          </a:bodyPr>
          <a:lstStyle/>
          <a:p>
            <a:r>
              <a:rPr lang="kk-KZ" dirty="0" smtClean="0"/>
              <a:t>Зат</a:t>
            </a:r>
            <a:endParaRPr lang="ru-RU" dirty="0"/>
          </a:p>
        </p:txBody>
      </p:sp>
      <p:sp>
        <p:nvSpPr>
          <p:cNvPr id="9" name="TextBox 8"/>
          <p:cNvSpPr txBox="1"/>
          <p:nvPr/>
        </p:nvSpPr>
        <p:spPr>
          <a:xfrm>
            <a:off x="857224" y="5572140"/>
            <a:ext cx="928694" cy="369332"/>
          </a:xfrm>
          <a:prstGeom prst="rect">
            <a:avLst/>
          </a:prstGeom>
          <a:noFill/>
        </p:spPr>
        <p:txBody>
          <a:bodyPr wrap="square" rtlCol="0">
            <a:spAutoFit/>
          </a:bodyPr>
          <a:lstStyle/>
          <a:p>
            <a:r>
              <a:rPr lang="kk-KZ" dirty="0" smtClean="0"/>
              <a:t>Таңба</a:t>
            </a:r>
            <a:endParaRPr lang="ru-RU" dirty="0"/>
          </a:p>
        </p:txBody>
      </p:sp>
      <p:cxnSp>
        <p:nvCxnSpPr>
          <p:cNvPr id="11" name="Прямая со стрелкой 10"/>
          <p:cNvCxnSpPr/>
          <p:nvPr/>
        </p:nvCxnSpPr>
        <p:spPr>
          <a:xfrm>
            <a:off x="2714612" y="3143248"/>
            <a:ext cx="335758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rot="10800000">
            <a:off x="2643174" y="3286124"/>
            <a:ext cx="335758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rot="5400000" flipH="1" flipV="1">
            <a:off x="1142976" y="4000504"/>
            <a:ext cx="157163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5400000">
            <a:off x="1285852" y="4071942"/>
            <a:ext cx="157163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rot="16200000" flipH="1">
            <a:off x="6322231" y="3964785"/>
            <a:ext cx="164307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rot="16200000" flipV="1">
            <a:off x="6286512" y="4000504"/>
            <a:ext cx="157163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71480"/>
            <a:ext cx="7467600" cy="5902472"/>
          </a:xfrm>
        </p:spPr>
        <p:txBody>
          <a:bodyPr>
            <a:normAutofit/>
          </a:bodyPr>
          <a:lstStyle/>
          <a:p>
            <a:r>
              <a:rPr lang="kk-KZ" i="1" dirty="0" smtClean="0">
                <a:solidFill>
                  <a:schemeClr val="accent3">
                    <a:lumMod val="75000"/>
                  </a:schemeClr>
                </a:solidFill>
              </a:rPr>
              <a:t>Трапецияның  әр бұрышы өз алдына дербес деп есептелінеді. Мағынаның ұғымнан басқаша қасиетке ие екендігін, екеуінің тең түспейтіндігін қазіргі кезде көпшілік ғалымдарымыз мойындап жүр. Бірақ сөз мағынасының негізінде ұғым жатады ма? Сондықтан мағынаны ұғымнан бөліп алу қаншалықты дұрыс болады деген сұрау туады да. Әрине семантикалық үшбұрышты талдау жасаған көпшілік ғалымдар В бұрышына мағына мен ұғымды қатар сыйғызған. Демек, бір бұрышта орналасқан екі түсінікті ажыратып, жеке бөліп беру теорияларық жаңсақтық та, қателік те емес.</a:t>
            </a:r>
            <a:endParaRPr lang="ru-RU" i="1" dirty="0">
              <a:solidFill>
                <a:schemeClr val="accent3">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78</TotalTime>
  <Words>549</Words>
  <Application>Microsoft Office PowerPoint</Application>
  <PresentationFormat>Экран (4:3)</PresentationFormat>
  <Paragraphs>40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MultiDVD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8</cp:revision>
  <dcterms:created xsi:type="dcterms:W3CDTF">2018-10-14T11:40:31Z</dcterms:created>
  <dcterms:modified xsi:type="dcterms:W3CDTF">2018-10-14T12:58:58Z</dcterms:modified>
</cp:coreProperties>
</file>